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02438" cy="99345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479F-FD7C-4429-91DD-6AF285D4C5E2}" type="datetimeFigureOut">
              <a:rPr lang="es-ES" smtClean="0"/>
              <a:t>07/05/2012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6046-9C71-47AB-A5A2-783C770EB0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86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479F-FD7C-4429-91DD-6AF285D4C5E2}" type="datetimeFigureOut">
              <a:rPr lang="es-ES" smtClean="0"/>
              <a:t>07/05/2012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6046-9C71-47AB-A5A2-783C770EB0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90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479F-FD7C-4429-91DD-6AF285D4C5E2}" type="datetimeFigureOut">
              <a:rPr lang="es-ES" smtClean="0"/>
              <a:t>07/05/2012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6046-9C71-47AB-A5A2-783C770EB0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52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479F-FD7C-4429-91DD-6AF285D4C5E2}" type="datetimeFigureOut">
              <a:rPr lang="es-ES" smtClean="0"/>
              <a:t>07/05/2012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6046-9C71-47AB-A5A2-783C770EB0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82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479F-FD7C-4429-91DD-6AF285D4C5E2}" type="datetimeFigureOut">
              <a:rPr lang="es-ES" smtClean="0"/>
              <a:t>07/05/2012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6046-9C71-47AB-A5A2-783C770EB0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68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479F-FD7C-4429-91DD-6AF285D4C5E2}" type="datetimeFigureOut">
              <a:rPr lang="es-ES" smtClean="0"/>
              <a:t>07/05/2012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6046-9C71-47AB-A5A2-783C770EB0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76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479F-FD7C-4429-91DD-6AF285D4C5E2}" type="datetimeFigureOut">
              <a:rPr lang="es-ES" smtClean="0"/>
              <a:t>07/05/2012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6046-9C71-47AB-A5A2-783C770EB0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11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479F-FD7C-4429-91DD-6AF285D4C5E2}" type="datetimeFigureOut">
              <a:rPr lang="es-ES" smtClean="0"/>
              <a:t>07/05/2012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6046-9C71-47AB-A5A2-783C770EB0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94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479F-FD7C-4429-91DD-6AF285D4C5E2}" type="datetimeFigureOut">
              <a:rPr lang="es-ES" smtClean="0"/>
              <a:t>07/05/2012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6046-9C71-47AB-A5A2-783C770EB0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47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479F-FD7C-4429-91DD-6AF285D4C5E2}" type="datetimeFigureOut">
              <a:rPr lang="es-ES" smtClean="0"/>
              <a:t>07/05/2012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6046-9C71-47AB-A5A2-783C770EB0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142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479F-FD7C-4429-91DD-6AF285D4C5E2}" type="datetimeFigureOut">
              <a:rPr lang="es-ES" smtClean="0"/>
              <a:t>07/05/2012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6046-9C71-47AB-A5A2-783C770EB0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36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0479F-FD7C-4429-91DD-6AF285D4C5E2}" type="datetimeFigureOut">
              <a:rPr lang="es-ES" smtClean="0"/>
              <a:t>07/05/2012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66046-9C71-47AB-A5A2-783C770EB0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33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76672"/>
            <a:ext cx="4436856" cy="11233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PROBLEMA DE LA NATURALEZA HUMANA</a:t>
            </a:r>
          </a:p>
          <a:p>
            <a:r>
              <a:rPr lang="es-ES" sz="1600" b="1" i="1" dirty="0" smtClean="0"/>
              <a:t>Alfredo Marcos</a:t>
            </a:r>
          </a:p>
          <a:p>
            <a:r>
              <a:rPr lang="es-ES" sz="1100" dirty="0" smtClean="0"/>
              <a:t>Universidad de Valladolid</a:t>
            </a:r>
          </a:p>
          <a:p>
            <a:r>
              <a:rPr lang="es-ES" sz="1100" dirty="0" smtClean="0"/>
              <a:t>amarcos@fyl.uva.es</a:t>
            </a:r>
          </a:p>
          <a:p>
            <a:r>
              <a:rPr lang="es-ES" sz="1100" dirty="0" smtClean="0"/>
              <a:t>www.fyl.uva.es/~wfilosof/webMarcos</a:t>
            </a:r>
            <a:endParaRPr lang="es-ES" sz="11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582111" y="1700808"/>
            <a:ext cx="548432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1.	NBIC Technologies</a:t>
            </a:r>
          </a:p>
          <a:p>
            <a:r>
              <a:rPr lang="es-ES" dirty="0" smtClean="0"/>
              <a:t>	</a:t>
            </a:r>
            <a:r>
              <a:rPr lang="es-ES" dirty="0" err="1" smtClean="0"/>
              <a:t>Converging</a:t>
            </a:r>
            <a:r>
              <a:rPr lang="es-ES" dirty="0" smtClean="0"/>
              <a:t> Technologies (CT)</a:t>
            </a:r>
          </a:p>
          <a:p>
            <a:r>
              <a:rPr lang="es-ES" dirty="0" smtClean="0"/>
              <a:t>	Human </a:t>
            </a:r>
            <a:r>
              <a:rPr lang="es-ES" dirty="0" err="1" smtClean="0"/>
              <a:t>Enhancement</a:t>
            </a:r>
            <a:r>
              <a:rPr lang="es-ES" dirty="0" smtClean="0"/>
              <a:t>  Technologies (HET)</a:t>
            </a:r>
          </a:p>
          <a:p>
            <a:r>
              <a:rPr lang="es-ES" dirty="0" smtClean="0"/>
              <a:t>	¿Mejora humana?</a:t>
            </a:r>
          </a:p>
          <a:p>
            <a:endParaRPr lang="es-ES" dirty="0" smtClean="0"/>
          </a:p>
          <a:p>
            <a:r>
              <a:rPr lang="es-ES" dirty="0" smtClean="0"/>
              <a:t>2.	Cultivo y terapia</a:t>
            </a:r>
          </a:p>
          <a:p>
            <a:r>
              <a:rPr lang="es-ES" dirty="0"/>
              <a:t>	</a:t>
            </a:r>
            <a:r>
              <a:rPr lang="es-ES" dirty="0" smtClean="0"/>
              <a:t>La naturaleza humana como norma</a:t>
            </a:r>
          </a:p>
          <a:p>
            <a:endParaRPr lang="es-ES" dirty="0"/>
          </a:p>
          <a:p>
            <a:r>
              <a:rPr lang="es-ES" dirty="0" smtClean="0"/>
              <a:t>3.	Negación de la naturaleza humana</a:t>
            </a:r>
          </a:p>
          <a:p>
            <a:r>
              <a:rPr lang="es-ES" dirty="0"/>
              <a:t>	</a:t>
            </a:r>
            <a:r>
              <a:rPr lang="es-ES" dirty="0" smtClean="0"/>
              <a:t>Naturalización radical de la naturaleza humana</a:t>
            </a:r>
          </a:p>
          <a:p>
            <a:r>
              <a:rPr lang="es-ES" dirty="0"/>
              <a:t>	Post-humanismo</a:t>
            </a:r>
          </a:p>
          <a:p>
            <a:r>
              <a:rPr lang="es-ES" dirty="0" smtClean="0"/>
              <a:t>	</a:t>
            </a:r>
            <a:r>
              <a:rPr lang="es-ES" dirty="0" err="1" smtClean="0"/>
              <a:t>Trans</a:t>
            </a:r>
            <a:r>
              <a:rPr lang="es-ES" dirty="0" smtClean="0"/>
              <a:t>-humanismo</a:t>
            </a:r>
          </a:p>
          <a:p>
            <a:r>
              <a:rPr lang="es-ES" dirty="0"/>
              <a:t>	</a:t>
            </a:r>
            <a:endParaRPr lang="es-ES" dirty="0" smtClean="0"/>
          </a:p>
          <a:p>
            <a:r>
              <a:rPr lang="es-ES" dirty="0" smtClean="0"/>
              <a:t>4.	El ser humano como </a:t>
            </a:r>
            <a:r>
              <a:rPr lang="es-ES" i="1" dirty="0" smtClean="0"/>
              <a:t>animal social racional</a:t>
            </a:r>
          </a:p>
          <a:p>
            <a:endParaRPr lang="es-ES" dirty="0"/>
          </a:p>
          <a:p>
            <a:r>
              <a:rPr lang="es-ES" dirty="0" smtClean="0"/>
              <a:t>5.	Conclusiones</a:t>
            </a:r>
            <a:endParaRPr lang="es-ES" dirty="0"/>
          </a:p>
          <a:p>
            <a:r>
              <a:rPr lang="es-ES" dirty="0" smtClean="0"/>
              <a:t>	</a:t>
            </a:r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421735" y="3356992"/>
            <a:ext cx="65427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/>
              <a:t>“Hoy </a:t>
            </a:r>
            <a:r>
              <a:rPr lang="es-ES" i="1" dirty="0"/>
              <a:t>día el deber primero y quizá único del filósofo</a:t>
            </a:r>
          </a:p>
          <a:p>
            <a:r>
              <a:rPr lang="es-ES" i="1" dirty="0" smtClean="0"/>
              <a:t>es </a:t>
            </a:r>
            <a:r>
              <a:rPr lang="es-ES" i="1" dirty="0"/>
              <a:t>defender al hombre contra sí mismo: </a:t>
            </a:r>
            <a:r>
              <a:rPr lang="es-ES" i="1" dirty="0" smtClean="0"/>
              <a:t>defender</a:t>
            </a:r>
          </a:p>
          <a:p>
            <a:r>
              <a:rPr lang="es-ES" i="1" dirty="0" smtClean="0"/>
              <a:t>al </a:t>
            </a:r>
            <a:r>
              <a:rPr lang="es-ES" i="1" dirty="0"/>
              <a:t>hombre contra esa extraordinaria tentación </a:t>
            </a:r>
            <a:r>
              <a:rPr lang="es-ES" i="1" dirty="0" smtClean="0"/>
              <a:t>hacia la inhumanidad</a:t>
            </a:r>
          </a:p>
          <a:p>
            <a:r>
              <a:rPr lang="es-ES" i="1" dirty="0"/>
              <a:t>a</a:t>
            </a:r>
            <a:r>
              <a:rPr lang="es-ES" i="1" dirty="0" smtClean="0"/>
              <a:t> la que tantos seres humanos han cedido casi sin darse</a:t>
            </a:r>
          </a:p>
          <a:p>
            <a:r>
              <a:rPr lang="es-ES" i="1" dirty="0" smtClean="0"/>
              <a:t>cuenta” </a:t>
            </a:r>
            <a:r>
              <a:rPr lang="es-ES" dirty="0" smtClean="0"/>
              <a:t>(Gabriel Marcel, 1889-1973)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153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04664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980728"/>
            <a:ext cx="705032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/>
              <a:t>Las tecnologías pueden mejorar la vida humana</a:t>
            </a:r>
          </a:p>
          <a:p>
            <a:pPr marL="742950" lvl="1" indent="-285750">
              <a:buFontTx/>
              <a:buChar char="-"/>
            </a:pPr>
            <a:r>
              <a:rPr lang="es-ES" dirty="0" smtClean="0"/>
              <a:t>Dispositivo para “oír” colores</a:t>
            </a:r>
          </a:p>
          <a:p>
            <a:pPr marL="742950" lvl="1" indent="-285750">
              <a:buFontTx/>
              <a:buChar char="-"/>
            </a:pPr>
            <a:r>
              <a:rPr lang="es-ES" dirty="0" smtClean="0"/>
              <a:t>Terapias génicas</a:t>
            </a:r>
          </a:p>
          <a:p>
            <a:pPr marL="742950" lvl="1" indent="-285750">
              <a:buFontTx/>
              <a:buChar char="-"/>
            </a:pPr>
            <a:r>
              <a:rPr lang="es-ES" dirty="0" smtClean="0"/>
              <a:t>…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En otros casos pueden amenazar la dignidad humana</a:t>
            </a:r>
          </a:p>
          <a:p>
            <a:pPr marL="742950" lvl="1" indent="-285750">
              <a:buFontTx/>
              <a:buChar char="-"/>
            </a:pPr>
            <a:r>
              <a:rPr lang="es-ES" dirty="0" smtClean="0"/>
              <a:t>Clonación humana</a:t>
            </a:r>
          </a:p>
          <a:p>
            <a:pPr marL="742950" lvl="1" indent="-285750">
              <a:buFontTx/>
              <a:buChar char="-"/>
            </a:pPr>
            <a:r>
              <a:rPr lang="es-ES" dirty="0" smtClean="0"/>
              <a:t>Eugenesia</a:t>
            </a:r>
          </a:p>
          <a:p>
            <a:pPr marL="742950" lvl="1" indent="-285750">
              <a:buFontTx/>
              <a:buChar char="-"/>
            </a:pPr>
            <a:r>
              <a:rPr lang="es-ES" dirty="0" err="1" smtClean="0"/>
              <a:t>Hiper</a:t>
            </a:r>
            <a:r>
              <a:rPr lang="es-ES" dirty="0" smtClean="0"/>
              <a:t>-especialización corporal (</a:t>
            </a:r>
            <a:r>
              <a:rPr lang="es-ES" dirty="0" err="1" smtClean="0"/>
              <a:t>robocop</a:t>
            </a:r>
            <a:r>
              <a:rPr lang="es-ES" dirty="0" smtClean="0"/>
              <a:t>…)</a:t>
            </a:r>
          </a:p>
          <a:p>
            <a:pPr marL="742950" lvl="1" indent="-285750">
              <a:buFontTx/>
              <a:buChar char="-"/>
            </a:pPr>
            <a:r>
              <a:rPr lang="es-ES" dirty="0" smtClean="0"/>
              <a:t>…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Tenemos que juzgar cada aplicación de modo individualizado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Necesitamos criterios de valoración independientes</a:t>
            </a:r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smtClean="0"/>
              <a:t>La negación de la </a:t>
            </a:r>
            <a:r>
              <a:rPr lang="es-ES" dirty="0" err="1" smtClean="0"/>
              <a:t>NzH</a:t>
            </a:r>
            <a:r>
              <a:rPr lang="es-ES" dirty="0" smtClean="0"/>
              <a:t> nos deja sin criterios, a disposición de la técnica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La naturalización radical de la </a:t>
            </a:r>
            <a:r>
              <a:rPr lang="es-ES" dirty="0" err="1" smtClean="0"/>
              <a:t>NzH</a:t>
            </a:r>
            <a:r>
              <a:rPr lang="es-ES" dirty="0" smtClean="0"/>
              <a:t> también</a:t>
            </a:r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err="1" smtClean="0"/>
              <a:t>Trans</a:t>
            </a:r>
            <a:r>
              <a:rPr lang="es-ES" dirty="0" smtClean="0"/>
              <a:t> y post humanismo proponen intervención sin criterio</a:t>
            </a:r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smtClean="0"/>
              <a:t>Una concepción realista y equilibrada de la </a:t>
            </a:r>
            <a:r>
              <a:rPr lang="es-ES" dirty="0" err="1" smtClean="0"/>
              <a:t>NzH</a:t>
            </a:r>
            <a:r>
              <a:rPr lang="es-ES" dirty="0" smtClean="0"/>
              <a:t>:  </a:t>
            </a:r>
            <a:r>
              <a:rPr lang="es-ES" i="1" dirty="0" err="1" smtClean="0"/>
              <a:t>Zoon</a:t>
            </a:r>
            <a:r>
              <a:rPr lang="es-ES" i="1" dirty="0" smtClean="0"/>
              <a:t> </a:t>
            </a:r>
            <a:r>
              <a:rPr lang="es-ES" i="1" dirty="0" err="1" smtClean="0"/>
              <a:t>politikon</a:t>
            </a:r>
            <a:r>
              <a:rPr lang="es-ES" i="1" dirty="0" smtClean="0"/>
              <a:t> </a:t>
            </a:r>
            <a:r>
              <a:rPr lang="es-ES" i="1" dirty="0" err="1" smtClean="0"/>
              <a:t>logon</a:t>
            </a:r>
            <a:endParaRPr lang="es-ES" dirty="0" smtClean="0"/>
          </a:p>
          <a:p>
            <a:pPr marL="742950" lvl="1" indent="-285750">
              <a:buFontTx/>
              <a:buChar char="-"/>
            </a:pPr>
            <a:r>
              <a:rPr lang="es-ES" dirty="0" smtClean="0"/>
              <a:t>Aporta criterios independientes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37" y="188640"/>
            <a:ext cx="315845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4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260648"/>
            <a:ext cx="190500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NBIC</a:t>
            </a:r>
            <a:r>
              <a:rPr lang="es-ES" dirty="0" smtClean="0"/>
              <a:t> Technologies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4664"/>
            <a:ext cx="2514600" cy="1905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72" y="764704"/>
            <a:ext cx="1905000" cy="142875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697542" y="1357164"/>
            <a:ext cx="1740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ES" dirty="0" smtClean="0"/>
              <a:t>ano-tecnología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 rot="19329967">
            <a:off x="4997893" y="3190783"/>
            <a:ext cx="153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s-ES" dirty="0" err="1" smtClean="0"/>
              <a:t>io</a:t>
            </a:r>
            <a:r>
              <a:rPr lang="es-ES" dirty="0" smtClean="0"/>
              <a:t>-tecnología</a:t>
            </a:r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21" y="2583708"/>
            <a:ext cx="2185987" cy="163738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765637" y="4967774"/>
            <a:ext cx="169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s-ES" dirty="0" err="1" smtClean="0"/>
              <a:t>nfo</a:t>
            </a:r>
            <a:r>
              <a:rPr lang="es-ES" dirty="0" smtClean="0"/>
              <a:t>-tecnologías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4576974" y="6186102"/>
            <a:ext cx="237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Tecnologías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dirty="0" smtClean="0"/>
              <a:t>ognitivas</a:t>
            </a:r>
            <a:endParaRPr lang="es-ES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443" y="4417868"/>
            <a:ext cx="2180579" cy="2251492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9" y="4778647"/>
            <a:ext cx="2237767" cy="177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39552" y="620688"/>
            <a:ext cx="237828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dirty="0" err="1" smtClean="0"/>
              <a:t>onverging</a:t>
            </a:r>
            <a:r>
              <a:rPr lang="es-ES" dirty="0" smtClean="0"/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dirty="0" err="1" smtClean="0"/>
              <a:t>ecnologies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184482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                                            B                                       I                                           C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899592" y="2348880"/>
            <a:ext cx="216024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H="1">
            <a:off x="6012160" y="2348880"/>
            <a:ext cx="1872208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5148064" y="2348880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3347864" y="2348880"/>
            <a:ext cx="39604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2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77345"/>
            <a:ext cx="1900246" cy="319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2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179348"/>
            <a:ext cx="34834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s-ES" dirty="0" smtClean="0"/>
              <a:t>uman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ES" dirty="0" err="1" smtClean="0"/>
              <a:t>nhancement</a:t>
            </a:r>
            <a:r>
              <a:rPr lang="es-ES" dirty="0" smtClean="0"/>
              <a:t>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dirty="0" smtClean="0"/>
              <a:t>echnologies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13" y="1882341"/>
            <a:ext cx="2696407" cy="1806593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78370"/>
            <a:ext cx="2814439" cy="177848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49080"/>
            <a:ext cx="2257916" cy="2540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752187" y="5075892"/>
            <a:ext cx="272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¿Humanos mejorados o… ?</a:t>
            </a:r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74" y="941891"/>
            <a:ext cx="2733514" cy="277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0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116632"/>
            <a:ext cx="170777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Cultivo y terapia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48680"/>
            <a:ext cx="4800533" cy="288032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2656"/>
            <a:ext cx="4860539" cy="324036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6" y="548680"/>
            <a:ext cx="3294844" cy="289675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7032"/>
            <a:ext cx="4499821" cy="299695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 rot="19229582">
            <a:off x="4834511" y="5003655"/>
            <a:ext cx="440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La naturaleza humana (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NzH</a:t>
            </a:r>
            <a:r>
              <a:rPr lang="es-ES" dirty="0" smtClean="0"/>
              <a:t>) como referencia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5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332656"/>
            <a:ext cx="56938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NzH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59632" y="1147966"/>
            <a:ext cx="675787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 smtClean="0"/>
              <a:t>Negación de la </a:t>
            </a:r>
            <a:r>
              <a:rPr lang="es-ES" u="sng" dirty="0" err="1" smtClean="0"/>
              <a:t>NzH</a:t>
            </a:r>
            <a:endParaRPr lang="es-ES" u="sng" dirty="0" smtClean="0"/>
          </a:p>
          <a:p>
            <a:endParaRPr lang="es-ES" dirty="0" smtClean="0"/>
          </a:p>
          <a:p>
            <a:r>
              <a:rPr lang="es-ES" dirty="0" smtClean="0"/>
              <a:t>- Pico de la </a:t>
            </a:r>
            <a:r>
              <a:rPr lang="es-ES" dirty="0" err="1" smtClean="0"/>
              <a:t>Mirandolla</a:t>
            </a:r>
            <a:r>
              <a:rPr lang="es-ES" dirty="0" smtClean="0"/>
              <a:t> (1463-1494)</a:t>
            </a:r>
          </a:p>
          <a:p>
            <a:r>
              <a:rPr lang="es-ES" dirty="0" smtClean="0"/>
              <a:t>- Ilustrados (s. XVIII)</a:t>
            </a:r>
          </a:p>
          <a:p>
            <a:r>
              <a:rPr lang="es-ES" dirty="0" smtClean="0"/>
              <a:t>- Idealistas (s. XVIII-XIX)</a:t>
            </a:r>
          </a:p>
          <a:p>
            <a:r>
              <a:rPr lang="es-ES" dirty="0" smtClean="0"/>
              <a:t>- Marxistas (s. XIX-XX)</a:t>
            </a:r>
          </a:p>
          <a:p>
            <a:r>
              <a:rPr lang="es-ES" dirty="0" smtClean="0"/>
              <a:t>- José Ortega y Gasset (s. XX)</a:t>
            </a:r>
          </a:p>
          <a:p>
            <a:r>
              <a:rPr lang="es-ES" dirty="0" smtClean="0"/>
              <a:t>- Existencialistas (s. XX)</a:t>
            </a:r>
          </a:p>
          <a:p>
            <a:r>
              <a:rPr lang="es-ES" dirty="0" smtClean="0"/>
              <a:t>- Conductistas (s. XX)</a:t>
            </a:r>
          </a:p>
          <a:p>
            <a:endParaRPr lang="es-ES" dirty="0"/>
          </a:p>
          <a:p>
            <a:r>
              <a:rPr lang="es-ES" dirty="0" smtClean="0"/>
              <a:t>- Peter </a:t>
            </a:r>
            <a:r>
              <a:rPr lang="es-ES" dirty="0" err="1" smtClean="0"/>
              <a:t>Sloterdijk</a:t>
            </a:r>
            <a:r>
              <a:rPr lang="es-ES" dirty="0" smtClean="0"/>
              <a:t> (1947-) y el </a:t>
            </a:r>
            <a:r>
              <a:rPr lang="es-ES" b="1" dirty="0" smtClean="0"/>
              <a:t>Post-humanismo</a:t>
            </a:r>
          </a:p>
          <a:p>
            <a:r>
              <a:rPr lang="es-ES" dirty="0" smtClean="0"/>
              <a:t>“</a:t>
            </a:r>
            <a:r>
              <a:rPr lang="es-ES" i="1" dirty="0" smtClean="0"/>
              <a:t>Nueva estructura de cultivo</a:t>
            </a:r>
            <a:r>
              <a:rPr lang="es-ES" dirty="0" smtClean="0"/>
              <a:t>”, “</a:t>
            </a:r>
            <a:r>
              <a:rPr lang="es-ES" i="1" dirty="0" err="1" smtClean="0"/>
              <a:t>antropotecnias</a:t>
            </a:r>
            <a:r>
              <a:rPr lang="es-ES" dirty="0" smtClean="0"/>
              <a:t>”, “</a:t>
            </a:r>
            <a:r>
              <a:rPr lang="es-ES" i="1" dirty="0" smtClean="0"/>
              <a:t>ser indeterminado</a:t>
            </a:r>
            <a:r>
              <a:rPr lang="es-ES" dirty="0" smtClean="0"/>
              <a:t>”</a:t>
            </a:r>
          </a:p>
          <a:p>
            <a:r>
              <a:rPr lang="es-ES" dirty="0" smtClean="0"/>
              <a:t>“</a:t>
            </a:r>
            <a:r>
              <a:rPr lang="es-ES" i="1" dirty="0" smtClean="0"/>
              <a:t>El hombre es una forma de vida </a:t>
            </a:r>
            <a:r>
              <a:rPr lang="es-ES" i="1" dirty="0" err="1" smtClean="0"/>
              <a:t>aporética</a:t>
            </a:r>
            <a:r>
              <a:rPr lang="es-ES" i="1" dirty="0" smtClean="0"/>
              <a:t>, sin salida. Somos criaturas</a:t>
            </a:r>
          </a:p>
          <a:p>
            <a:r>
              <a:rPr lang="es-ES" i="1" dirty="0" smtClean="0"/>
              <a:t>de la huida hacia adelante</a:t>
            </a:r>
            <a:r>
              <a:rPr lang="es-ES" dirty="0" smtClean="0"/>
              <a:t>”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48867"/>
            <a:ext cx="2743200" cy="29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9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332656"/>
            <a:ext cx="56938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NzH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3109024"/>
            <a:ext cx="739971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 smtClean="0"/>
              <a:t>Naturalización de la </a:t>
            </a:r>
            <a:r>
              <a:rPr lang="es-ES" u="sng" dirty="0" err="1" smtClean="0"/>
              <a:t>NzH</a:t>
            </a:r>
            <a:endParaRPr lang="es-ES" u="sng" dirty="0" smtClean="0"/>
          </a:p>
          <a:p>
            <a:endParaRPr lang="es-ES" dirty="0"/>
          </a:p>
          <a:p>
            <a:r>
              <a:rPr lang="es-ES" dirty="0" smtClean="0"/>
              <a:t>“</a:t>
            </a:r>
            <a:r>
              <a:rPr lang="es-ES" i="1" dirty="0" smtClean="0"/>
              <a:t>Entre los fantasmas que ha producido el delirio de la razón,</a:t>
            </a:r>
          </a:p>
          <a:p>
            <a:r>
              <a:rPr lang="es-ES" i="1" dirty="0" smtClean="0"/>
              <a:t>destaca por su extravagancia y recurrencia la idea filosófica de la inexistencia</a:t>
            </a:r>
          </a:p>
          <a:p>
            <a:r>
              <a:rPr lang="es-ES" i="1" dirty="0" smtClean="0"/>
              <a:t>De una naturaleza humana</a:t>
            </a:r>
            <a:r>
              <a:rPr lang="es-ES" dirty="0" smtClean="0"/>
              <a:t>”.</a:t>
            </a:r>
          </a:p>
          <a:p>
            <a:r>
              <a:rPr lang="es-ES" dirty="0" smtClean="0"/>
              <a:t>“</a:t>
            </a:r>
            <a:r>
              <a:rPr lang="es-ES" i="1" dirty="0"/>
              <a:t>C</a:t>
            </a:r>
            <a:r>
              <a:rPr lang="es-ES" i="1" dirty="0" smtClean="0"/>
              <a:t>oncepción naturalista de la naturaleza humana</a:t>
            </a:r>
            <a:r>
              <a:rPr lang="es-ES" dirty="0" smtClean="0"/>
              <a:t>”</a:t>
            </a:r>
          </a:p>
          <a:p>
            <a:r>
              <a:rPr lang="es-ES" dirty="0" smtClean="0"/>
              <a:t>(</a:t>
            </a:r>
            <a:r>
              <a:rPr lang="es-ES" dirty="0"/>
              <a:t>J. </a:t>
            </a:r>
            <a:r>
              <a:rPr lang="es-ES" dirty="0" err="1"/>
              <a:t>Mosterín</a:t>
            </a:r>
            <a:r>
              <a:rPr lang="es-ES" dirty="0"/>
              <a:t>, 2006)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- </a:t>
            </a:r>
            <a:r>
              <a:rPr lang="es-ES" dirty="0" err="1" smtClean="0"/>
              <a:t>Hume</a:t>
            </a:r>
            <a:r>
              <a:rPr lang="es-ES" dirty="0" smtClean="0"/>
              <a:t> (1711-1776): </a:t>
            </a:r>
            <a:r>
              <a:rPr lang="es-ES" i="1" dirty="0" smtClean="0"/>
              <a:t>A </a:t>
            </a:r>
            <a:r>
              <a:rPr lang="es-ES" i="1" dirty="0" err="1" smtClean="0"/>
              <a:t>Treatise</a:t>
            </a:r>
            <a:r>
              <a:rPr lang="es-ES" i="1" dirty="0" smtClean="0"/>
              <a:t> </a:t>
            </a:r>
            <a:r>
              <a:rPr lang="es-ES" i="1" dirty="0" err="1" smtClean="0"/>
              <a:t>on</a:t>
            </a:r>
            <a:r>
              <a:rPr lang="es-ES" i="1" dirty="0" smtClean="0"/>
              <a:t> Human </a:t>
            </a:r>
            <a:r>
              <a:rPr lang="es-ES" i="1" dirty="0" err="1" smtClean="0"/>
              <a:t>Nature</a:t>
            </a:r>
            <a:r>
              <a:rPr lang="es-ES" dirty="0" smtClean="0"/>
              <a:t> (1739)</a:t>
            </a:r>
          </a:p>
          <a:p>
            <a:r>
              <a:rPr lang="es-ES" dirty="0" smtClean="0"/>
              <a:t>- Darwin (1809-1882): </a:t>
            </a:r>
            <a:r>
              <a:rPr lang="es-ES" i="1" dirty="0" err="1" smtClean="0"/>
              <a:t>The</a:t>
            </a:r>
            <a:r>
              <a:rPr lang="es-ES" i="1" dirty="0" smtClean="0"/>
              <a:t> </a:t>
            </a:r>
            <a:r>
              <a:rPr lang="es-ES" i="1" dirty="0" err="1" smtClean="0"/>
              <a:t>Descent</a:t>
            </a:r>
            <a:r>
              <a:rPr lang="es-ES" i="1" dirty="0" smtClean="0"/>
              <a:t> of </a:t>
            </a:r>
            <a:r>
              <a:rPr lang="es-ES" i="1" dirty="0" err="1" smtClean="0"/>
              <a:t>Man</a:t>
            </a:r>
            <a:r>
              <a:rPr lang="es-ES" dirty="0" smtClean="0"/>
              <a:t> (1871)</a:t>
            </a:r>
          </a:p>
          <a:p>
            <a:r>
              <a:rPr lang="es-ES" dirty="0" smtClean="0"/>
              <a:t>- Nick </a:t>
            </a:r>
            <a:r>
              <a:rPr lang="es-ES" dirty="0" err="1" smtClean="0"/>
              <a:t>Bostrom</a:t>
            </a:r>
            <a:r>
              <a:rPr lang="es-ES" dirty="0" smtClean="0"/>
              <a:t> (1973- ): </a:t>
            </a:r>
            <a:r>
              <a:rPr lang="es-ES" b="1" dirty="0" err="1" smtClean="0"/>
              <a:t>Trans</a:t>
            </a:r>
            <a:r>
              <a:rPr lang="es-ES" b="1" dirty="0" smtClean="0"/>
              <a:t>-humanismo</a:t>
            </a:r>
            <a:r>
              <a:rPr lang="es-ES" dirty="0" smtClean="0"/>
              <a:t>; </a:t>
            </a:r>
            <a:r>
              <a:rPr lang="es-ES" i="1" dirty="0" smtClean="0"/>
              <a:t>Human </a:t>
            </a:r>
            <a:r>
              <a:rPr lang="es-ES" i="1" dirty="0" err="1" smtClean="0"/>
              <a:t>Enhancement</a:t>
            </a:r>
            <a:r>
              <a:rPr lang="es-ES" dirty="0" smtClean="0"/>
              <a:t> (2009)</a:t>
            </a:r>
          </a:p>
          <a:p>
            <a:endParaRPr lang="es-ES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563" y="620688"/>
            <a:ext cx="366982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0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32248" y="1628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“</a:t>
            </a:r>
            <a:r>
              <a:rPr lang="es-ES" i="1" dirty="0"/>
              <a:t>El hombre es una cuerda tendida entre el animal y el </a:t>
            </a:r>
            <a:r>
              <a:rPr lang="es-ES" i="1" dirty="0" smtClean="0"/>
              <a:t>superhombre, una </a:t>
            </a:r>
            <a:r>
              <a:rPr lang="es-ES" i="1" dirty="0"/>
              <a:t>cuerda sobre el abismo</a:t>
            </a:r>
            <a:r>
              <a:rPr lang="es-ES" dirty="0" smtClean="0"/>
              <a:t>”</a:t>
            </a:r>
          </a:p>
          <a:p>
            <a:r>
              <a:rPr lang="es-ES" dirty="0" smtClean="0"/>
              <a:t>(Nietzsche, </a:t>
            </a:r>
            <a:r>
              <a:rPr lang="es-ES" i="1" dirty="0" smtClean="0"/>
              <a:t>Así </a:t>
            </a:r>
            <a:r>
              <a:rPr lang="es-ES" i="1" dirty="0"/>
              <a:t>habló </a:t>
            </a:r>
            <a:r>
              <a:rPr lang="es-ES" i="1" dirty="0" err="1" smtClean="0"/>
              <a:t>Zaratustra</a:t>
            </a:r>
            <a:r>
              <a:rPr lang="es-ES" i="1" dirty="0" smtClean="0"/>
              <a:t>, </a:t>
            </a:r>
            <a:r>
              <a:rPr lang="es-ES" dirty="0" smtClean="0"/>
              <a:t>1885</a:t>
            </a:r>
            <a:r>
              <a:rPr lang="es-ES" dirty="0"/>
              <a:t>)</a:t>
            </a:r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332656"/>
            <a:ext cx="56938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NzH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1052736"/>
            <a:ext cx="20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 smtClean="0"/>
              <a:t>Negación de la </a:t>
            </a:r>
            <a:r>
              <a:rPr lang="es-ES" u="sng" dirty="0" err="1" smtClean="0"/>
              <a:t>NzH</a:t>
            </a:r>
            <a:endParaRPr lang="es-ES" u="sng" dirty="0"/>
          </a:p>
        </p:txBody>
      </p:sp>
      <p:sp>
        <p:nvSpPr>
          <p:cNvPr id="5" name="4 CuadroTexto"/>
          <p:cNvSpPr txBox="1"/>
          <p:nvPr/>
        </p:nvSpPr>
        <p:spPr>
          <a:xfrm>
            <a:off x="6279005" y="1052736"/>
            <a:ext cx="246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 smtClean="0"/>
              <a:t>Naturalización de la </a:t>
            </a:r>
            <a:r>
              <a:rPr lang="es-ES" u="sng" dirty="0" err="1" smtClean="0"/>
              <a:t>NzH</a:t>
            </a:r>
            <a:endParaRPr lang="es-ES" u="sng" dirty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892915" y="1494076"/>
            <a:ext cx="1158805" cy="638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H="1">
            <a:off x="6876256" y="1556792"/>
            <a:ext cx="1008112" cy="738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1025999" y="5374957"/>
            <a:ext cx="70124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El ser humano disponible para cualquier intervención </a:t>
            </a:r>
            <a:r>
              <a:rPr lang="es-ES" dirty="0" smtClean="0"/>
              <a:t>técnica</a:t>
            </a:r>
          </a:p>
          <a:p>
            <a:pPr algn="ctr"/>
            <a:r>
              <a:rPr lang="es-ES" dirty="0" smtClean="0"/>
              <a:t>Críticas: riesgos, irreversibilidad, falta de autonomía, de justicia</a:t>
            </a:r>
          </a:p>
          <a:p>
            <a:pPr algn="ctr"/>
            <a:r>
              <a:rPr lang="es-ES" dirty="0" smtClean="0"/>
              <a:t>(Habermas,2002; </a:t>
            </a:r>
            <a:r>
              <a:rPr lang="es-ES" dirty="0" err="1" smtClean="0"/>
              <a:t>Fukuyama</a:t>
            </a:r>
            <a:r>
              <a:rPr lang="es-ES" dirty="0" smtClean="0"/>
              <a:t>, 2002)</a:t>
            </a:r>
            <a:endParaRPr lang="es-ES" dirty="0" smtClean="0"/>
          </a:p>
          <a:p>
            <a:pPr algn="ctr"/>
            <a:r>
              <a:rPr lang="es-ES" dirty="0" smtClean="0"/>
              <a:t>Ausencia de criterios</a:t>
            </a:r>
          </a:p>
          <a:p>
            <a:pPr algn="ctr"/>
            <a:r>
              <a:rPr lang="es-ES" dirty="0" smtClean="0"/>
              <a:t>Mejores soldados, trabajadores, atletas… pero ¿mejores seres humanos?</a:t>
            </a:r>
            <a:endParaRPr lang="es-ES" dirty="0"/>
          </a:p>
        </p:txBody>
      </p:sp>
      <p:cxnSp>
        <p:nvCxnSpPr>
          <p:cNvPr id="17" name="16 Conector recto de flecha"/>
          <p:cNvCxnSpPr/>
          <p:nvPr/>
        </p:nvCxnSpPr>
        <p:spPr>
          <a:xfrm flipH="1">
            <a:off x="7164288" y="1556792"/>
            <a:ext cx="1152128" cy="36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608221" y="1484784"/>
            <a:ext cx="1227475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2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24944"/>
            <a:ext cx="196380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332656"/>
            <a:ext cx="27989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NzH</a:t>
            </a:r>
            <a:r>
              <a:rPr lang="es-ES" dirty="0" smtClean="0"/>
              <a:t>: una visión equilibrada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79512" y="1052736"/>
            <a:ext cx="768902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- Nuestra libertad </a:t>
            </a:r>
            <a:r>
              <a:rPr lang="es-ES" b="1" dirty="0" smtClean="0"/>
              <a:t>no</a:t>
            </a:r>
            <a:r>
              <a:rPr lang="es-ES" dirty="0" smtClean="0"/>
              <a:t> es absoluta, no estamos completamente indeterminados</a:t>
            </a:r>
          </a:p>
          <a:p>
            <a:r>
              <a:rPr lang="es-ES" dirty="0" smtClean="0"/>
              <a:t>- </a:t>
            </a:r>
            <a:r>
              <a:rPr lang="es-ES" b="1" dirty="0" smtClean="0"/>
              <a:t>Sí</a:t>
            </a:r>
            <a:r>
              <a:rPr lang="es-ES" dirty="0" smtClean="0"/>
              <a:t> tenemos una naturaleza humana</a:t>
            </a:r>
          </a:p>
          <a:p>
            <a:r>
              <a:rPr lang="es-ES" dirty="0" smtClean="0"/>
              <a:t>- Pero la </a:t>
            </a:r>
            <a:r>
              <a:rPr lang="es-ES" dirty="0" err="1" smtClean="0"/>
              <a:t>NzH</a:t>
            </a:r>
            <a:r>
              <a:rPr lang="es-ES" dirty="0" smtClean="0"/>
              <a:t> </a:t>
            </a:r>
            <a:r>
              <a:rPr lang="es-ES" b="1" dirty="0" smtClean="0"/>
              <a:t>no</a:t>
            </a:r>
            <a:r>
              <a:rPr lang="es-ES" dirty="0" smtClean="0"/>
              <a:t> es simplemente “natural”</a:t>
            </a:r>
          </a:p>
          <a:p>
            <a:r>
              <a:rPr lang="es-ES" dirty="0" smtClean="0"/>
              <a:t>- Somos animales, pero no simples animales</a:t>
            </a:r>
          </a:p>
          <a:p>
            <a:r>
              <a:rPr lang="es-ES" dirty="0" smtClean="0"/>
              <a:t>- La </a:t>
            </a:r>
            <a:r>
              <a:rPr lang="es-ES" dirty="0" err="1" smtClean="0"/>
              <a:t>NzH</a:t>
            </a:r>
            <a:r>
              <a:rPr lang="es-ES" dirty="0" smtClean="0"/>
              <a:t> nos condiciona, pero no nos determina</a:t>
            </a:r>
          </a:p>
          <a:p>
            <a:r>
              <a:rPr lang="es-ES" dirty="0" smtClean="0"/>
              <a:t>- Posibilita nuestra realización como personas, nuestra felicidad</a:t>
            </a:r>
          </a:p>
          <a:p>
            <a:r>
              <a:rPr lang="es-ES" dirty="0" smtClean="0"/>
              <a:t>- Es </a:t>
            </a:r>
            <a:r>
              <a:rPr lang="es-ES" b="1" dirty="0" smtClean="0"/>
              <a:t>normativa</a:t>
            </a:r>
            <a:r>
              <a:rPr lang="es-ES" dirty="0" smtClean="0"/>
              <a:t>, nos ofrece criterios de valoración</a:t>
            </a:r>
          </a:p>
          <a:p>
            <a:endParaRPr lang="es-ES" dirty="0" smtClean="0"/>
          </a:p>
          <a:p>
            <a:r>
              <a:rPr lang="es-ES" dirty="0" smtClean="0"/>
              <a:t>- ¿En qué consiste ser humano?, ¿Cuál es la </a:t>
            </a:r>
            <a:r>
              <a:rPr lang="es-ES" dirty="0" err="1" smtClean="0"/>
              <a:t>NzH</a:t>
            </a:r>
            <a:r>
              <a:rPr lang="es-ES" dirty="0" smtClean="0"/>
              <a:t>?</a:t>
            </a:r>
          </a:p>
          <a:p>
            <a:endParaRPr lang="es-ES" dirty="0" smtClean="0"/>
          </a:p>
          <a:p>
            <a:r>
              <a:rPr lang="es-ES" dirty="0" smtClean="0"/>
              <a:t>- Aristóteles (s. IV a.C.): </a:t>
            </a:r>
            <a:r>
              <a:rPr lang="es-ES" i="1" dirty="0" smtClean="0"/>
              <a:t>Ética a Nicómaco</a:t>
            </a:r>
          </a:p>
          <a:p>
            <a:r>
              <a:rPr lang="es-ES" i="1" dirty="0" smtClean="0"/>
              <a:t>- </a:t>
            </a:r>
            <a:r>
              <a:rPr lang="es-ES" i="1" dirty="0" err="1" smtClean="0"/>
              <a:t>Zoon</a:t>
            </a:r>
            <a:r>
              <a:rPr lang="es-ES" i="1" dirty="0" smtClean="0"/>
              <a:t> </a:t>
            </a:r>
            <a:r>
              <a:rPr lang="es-ES" i="1" dirty="0" err="1" smtClean="0"/>
              <a:t>politikon</a:t>
            </a:r>
            <a:r>
              <a:rPr lang="es-ES" i="1" dirty="0" smtClean="0"/>
              <a:t> </a:t>
            </a:r>
            <a:r>
              <a:rPr lang="es-ES" i="1" dirty="0" err="1" smtClean="0"/>
              <a:t>logon</a:t>
            </a:r>
            <a:r>
              <a:rPr lang="es-ES" dirty="0" smtClean="0"/>
              <a:t>. Animal social racional</a:t>
            </a:r>
          </a:p>
          <a:p>
            <a:r>
              <a:rPr lang="es-ES" dirty="0" smtClean="0"/>
              <a:t>- </a:t>
            </a:r>
            <a:r>
              <a:rPr lang="es-ES" i="1" dirty="0" err="1" smtClean="0"/>
              <a:t>Zoon</a:t>
            </a:r>
            <a:r>
              <a:rPr lang="es-ES" dirty="0" smtClean="0"/>
              <a:t> --&gt; Moderado bienestar (necesidades básicas, nivel de vida digno, salud…)</a:t>
            </a:r>
          </a:p>
          <a:p>
            <a:r>
              <a:rPr lang="es-ES" dirty="0" smtClean="0"/>
              <a:t>- </a:t>
            </a:r>
            <a:r>
              <a:rPr lang="es-ES" i="1" dirty="0" err="1" smtClean="0"/>
              <a:t>Politikon</a:t>
            </a:r>
            <a:r>
              <a:rPr lang="es-ES" dirty="0" smtClean="0"/>
              <a:t> --&gt; Buena convivencia (familia, amigos, conciudadanos…)</a:t>
            </a:r>
          </a:p>
          <a:p>
            <a:r>
              <a:rPr lang="es-ES" dirty="0" smtClean="0"/>
              <a:t>- </a:t>
            </a:r>
            <a:r>
              <a:rPr lang="es-ES" i="1" dirty="0" err="1" smtClean="0"/>
              <a:t>Logon</a:t>
            </a:r>
            <a:r>
              <a:rPr lang="es-ES" dirty="0" smtClean="0"/>
              <a:t> --&gt; Desarrollo espiritual (aprender, conocer, entender, contemplar…)</a:t>
            </a:r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007" y="1365260"/>
            <a:ext cx="2308473" cy="299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462</TotalTime>
  <Words>603</Words>
  <Application>Microsoft Office PowerPoint</Application>
  <PresentationFormat>Presentación en pantalla (4:3)</PresentationFormat>
  <Paragraphs>113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34</cp:revision>
  <cp:lastPrinted>2012-05-07T11:02:35Z</cp:lastPrinted>
  <dcterms:created xsi:type="dcterms:W3CDTF">2012-05-05T17:09:39Z</dcterms:created>
  <dcterms:modified xsi:type="dcterms:W3CDTF">2012-05-07T13:56:09Z</dcterms:modified>
</cp:coreProperties>
</file>